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77"/>
    <a:srgbClr val="FF9900"/>
    <a:srgbClr val="CCCCCC"/>
    <a:srgbClr val="47B300"/>
    <a:srgbClr val="FF47B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6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2112" y="5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3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407AE-FA74-4A12-83AB-F43A23DDEBD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B8DC9-D12F-4415-B25D-EFCB2F87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93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B8DC9-D12F-4415-B25D-EFCB2F87D4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80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B8DC9-D12F-4415-B25D-EFCB2F87D4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06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89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42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8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27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2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0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2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18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22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81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2C79C-EFD0-426C-8BE4-B8F21FED3F87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E3E9-B49D-4B0F-9500-24D8FED83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80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2693" y="976960"/>
            <a:ext cx="6802146" cy="320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計画書の提出　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提出期限：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月１日（水）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84" name="タイトル 1"/>
          <p:cNvSpPr txBox="1">
            <a:spLocks/>
          </p:cNvSpPr>
          <p:nvPr/>
        </p:nvSpPr>
        <p:spPr>
          <a:xfrm>
            <a:off x="244410" y="1383060"/>
            <a:ext cx="6378712" cy="2493959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○側溝清掃の計画も含め、必ず事前に計画書を提出してください。集積場所が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前回と変わらない場合は、同封された地図を添付してください。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○実施日、実施場所、ごみの集積場所等を明記してください。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なお、集積場所は、原則収集車が出入り可能な場所にしてください。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また、公園等を実施する場合、出入口付近に集積してください。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○ごみは、市に収集を依頼するか、施設へ自己搬入するか選択可能です。自己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搬入される場合は搬入許可証を発行しますので、計画書その他の欄に、車両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の種類、ナンバー、積載重量、搬入回数を記載してください。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○計画書提出の際に、ごみ袋と土の</a:t>
            </a:r>
            <a:r>
              <a:rPr lang="ja-JP" altLang="en-US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う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袋を提供します。ごみ袋は、総ぐるみ運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動専用ですので、家庭でのごみ出しには使えません。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7877" y="4001757"/>
            <a:ext cx="6820489" cy="407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　清掃の実施　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計画書に記載した実施日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45" name="タイトル 1"/>
          <p:cNvSpPr txBox="1">
            <a:spLocks/>
          </p:cNvSpPr>
          <p:nvPr/>
        </p:nvSpPr>
        <p:spPr>
          <a:xfrm>
            <a:off x="258228" y="4464934"/>
            <a:ext cx="6378712" cy="1714557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○計画に、変更・延期・中止等が生じた場合は、速やかに支所に連絡してく</a:t>
            </a:r>
            <a:r>
              <a:rPr lang="ja-JP" altLang="en-US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さい。連絡がない場合、収集に遅れが生じる場合があります。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○必ず総ぐるみ運動専用のごみ袋を御利用ください。また、家庭や事業所から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のごみは、排出しないでください。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○怪我や事故に注意して実施してください。また、これらが生じた場合は、支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所まで連絡してください。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4349" y="6126071"/>
            <a:ext cx="6820490" cy="3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　ごみの収集　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清掃翌週の水曜日頃まで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3527" y="8389274"/>
            <a:ext cx="6834839" cy="356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　実績報告書の提出　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終了後速やかに</a:t>
            </a:r>
            <a:r>
              <a:rPr kumimoji="1" lang="en-US" altLang="ja-JP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50" name="タイトル 1"/>
          <p:cNvSpPr txBox="1">
            <a:spLocks/>
          </p:cNvSpPr>
          <p:nvPr/>
        </p:nvSpPr>
        <p:spPr>
          <a:xfrm>
            <a:off x="258228" y="6553528"/>
            <a:ext cx="6378712" cy="2085982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日～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日の間に集積されたごみは、原則、当日から翌日までに収集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します。それ以外の期間は、清掃日の翌週の水曜日に、随時収集します。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○土の</a:t>
            </a:r>
            <a:r>
              <a:rPr lang="ja-JP" altLang="en-US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う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袋は水抜きの期間を要するため、清掃日から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週間後に収集します。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○搬入許可証の発行を受けた実施団体が、処理施設へ自己搬入できる時間は、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８：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11:30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13:00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16:30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燃やすごみ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・・・南部もしくは北部清掃センター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燃やさないごみ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・・・クリンピーの森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258228" y="8851460"/>
            <a:ext cx="6378712" cy="627389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○参加人数、発生したごみ袋の数等を、実績報告ハガキに記載し、ポストに投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函又は支所に提出してください。（市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HP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から実績報告書をダウンロードした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方は、電子メール又は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でも提出できます。）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タイトル 1"/>
          <p:cNvSpPr>
            <a:spLocks noGrp="1"/>
          </p:cNvSpPr>
          <p:nvPr>
            <p:ph type="ctrTitle"/>
          </p:nvPr>
        </p:nvSpPr>
        <p:spPr>
          <a:xfrm>
            <a:off x="9292" y="0"/>
            <a:ext cx="6829783" cy="425885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令和７年度秋のいわきのまちをきれいにする市民総ぐるみ運動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0" y="9552323"/>
            <a:ext cx="6154979" cy="3536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特に注意を要するお願いについては裏面を参照</a:t>
            </a:r>
            <a:endParaRPr kumimoji="1" lang="en-US" altLang="ja-JP" sz="282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二等辺三角形 20"/>
          <p:cNvSpPr/>
          <p:nvPr/>
        </p:nvSpPr>
        <p:spPr>
          <a:xfrm rot="5400000">
            <a:off x="6328841" y="9378458"/>
            <a:ext cx="353677" cy="701407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335142"/>
            <a:ext cx="6848366" cy="5211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lIns="28933" tIns="14466" rIns="28933" bIns="14466" rtlCol="0" anchor="b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総ぐるみ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運動の実施手順</a:t>
            </a:r>
            <a:r>
              <a:rPr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表面</a:t>
            </a:r>
            <a:r>
              <a:rPr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6584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角丸四角形 42"/>
          <p:cNvSpPr/>
          <p:nvPr/>
        </p:nvSpPr>
        <p:spPr>
          <a:xfrm>
            <a:off x="238733" y="4434678"/>
            <a:ext cx="841750" cy="747001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51713" y="2253442"/>
            <a:ext cx="837001" cy="76897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92" y="335065"/>
            <a:ext cx="6829782" cy="493328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特に注意を要するお願い</a:t>
            </a:r>
            <a:r>
              <a:rPr lang="en-US" altLang="ja-JP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裏面</a:t>
            </a:r>
            <a:r>
              <a:rPr lang="en-US" altLang="ja-JP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605" y="982459"/>
            <a:ext cx="6858000" cy="7341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</a:t>
            </a: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側溝清掃を実施する場合は必ず計画書に記載してください</a:t>
            </a:r>
            <a:endParaRPr kumimoji="1" lang="en-US" altLang="ja-JP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32247" y="2324703"/>
            <a:ext cx="401838" cy="592375"/>
            <a:chOff x="527246" y="1547122"/>
            <a:chExt cx="387154" cy="592827"/>
          </a:xfrm>
          <a:solidFill>
            <a:schemeClr val="bg1"/>
          </a:solidFill>
        </p:grpSpPr>
        <p:sp>
          <p:nvSpPr>
            <p:cNvPr id="6" name="片側の 2 つの角を丸めた四角形 5"/>
            <p:cNvSpPr/>
            <p:nvPr/>
          </p:nvSpPr>
          <p:spPr>
            <a:xfrm>
              <a:off x="527246" y="1614280"/>
              <a:ext cx="387154" cy="525669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629567" y="1547122"/>
              <a:ext cx="182511" cy="96309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0" y="3418461"/>
            <a:ext cx="6876511" cy="5256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　ペットボトルと缶は必ず分けてください</a:t>
            </a:r>
            <a:endParaRPr kumimoji="1" lang="en-US" altLang="ja-JP" sz="282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292" y="7248455"/>
            <a:ext cx="6867604" cy="5256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　不法投棄物は集めずに連絡してください</a:t>
            </a:r>
            <a:endParaRPr kumimoji="1" lang="en-US" altLang="ja-JP" sz="282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4" name="タイトル 1"/>
          <p:cNvSpPr txBox="1">
            <a:spLocks/>
          </p:cNvSpPr>
          <p:nvPr/>
        </p:nvSpPr>
        <p:spPr>
          <a:xfrm>
            <a:off x="1121711" y="1791515"/>
            <a:ext cx="5586716" cy="1611706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○側溝周辺の住民が独自に清掃を行い、土のうが放置されるケースが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多いため、行政区長は区内や隣組における側溝清掃の計画を集約し、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必ず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計画書に記載してください。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○側溝清掃に関する記載がない場合、土のうの収集ができません。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○土のうは定められた期間（５月、６月、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月）のみ収集します。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5" name="タイトル 1"/>
          <p:cNvSpPr txBox="1">
            <a:spLocks/>
          </p:cNvSpPr>
          <p:nvPr/>
        </p:nvSpPr>
        <p:spPr>
          <a:xfrm>
            <a:off x="1236983" y="4011147"/>
            <a:ext cx="5586716" cy="1578050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○総ぐるみ運動のごみは、通常の家庭ごみの分別とは異なります。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○特に、捨てられたペットボトルは劣化によりリサイクルできない</a:t>
            </a:r>
            <a:r>
              <a:rPr lang="ja-JP" altLang="en-US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め、燃えるごみの扱いとなりますので、必ず缶と分けてください。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○ペットボトルと缶が同じ袋に入っていた場合、収集できません。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分別をやり直していただき、分別完了後、再度収集に伺います。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片側の 2 つの角を丸めた四角形 45"/>
          <p:cNvSpPr/>
          <p:nvPr/>
        </p:nvSpPr>
        <p:spPr>
          <a:xfrm>
            <a:off x="314063" y="4533035"/>
            <a:ext cx="219103" cy="551008"/>
          </a:xfrm>
          <a:prstGeom prst="round2SameRect">
            <a:avLst>
              <a:gd name="adj1" fmla="val 46677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386560" y="4461145"/>
            <a:ext cx="74107" cy="81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403966" y="5661660"/>
            <a:ext cx="151846" cy="626624"/>
          </a:xfrm>
          <a:prstGeom prst="line">
            <a:avLst/>
          </a:prstGeom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549812" y="6096080"/>
            <a:ext cx="308820" cy="126472"/>
          </a:xfrm>
          <a:prstGeom prst="line">
            <a:avLst/>
          </a:prstGeom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18"/>
          <p:cNvGrpSpPr/>
          <p:nvPr/>
        </p:nvGrpSpPr>
        <p:grpSpPr>
          <a:xfrm>
            <a:off x="427532" y="2352586"/>
            <a:ext cx="367072" cy="699193"/>
            <a:chOff x="473726" y="2326395"/>
            <a:chExt cx="333209" cy="644554"/>
          </a:xfrm>
        </p:grpSpPr>
        <p:grpSp>
          <p:nvGrpSpPr>
            <p:cNvPr id="16" name="グループ化 15"/>
            <p:cNvGrpSpPr/>
            <p:nvPr/>
          </p:nvGrpSpPr>
          <p:grpSpPr>
            <a:xfrm rot="2324393">
              <a:off x="473726" y="2326395"/>
              <a:ext cx="230899" cy="644554"/>
              <a:chOff x="1567416" y="1066034"/>
              <a:chExt cx="273050" cy="699393"/>
            </a:xfrm>
            <a:solidFill>
              <a:schemeClr val="accent5"/>
            </a:solidFill>
          </p:grpSpPr>
          <p:sp>
            <p:nvSpPr>
              <p:cNvPr id="12" name="二等辺三角形 11"/>
              <p:cNvSpPr/>
              <p:nvPr/>
            </p:nvSpPr>
            <p:spPr>
              <a:xfrm flipV="1">
                <a:off x="1567416" y="1066034"/>
                <a:ext cx="273050" cy="203200"/>
              </a:xfrm>
              <a:prstGeom prst="triangle">
                <a:avLst>
                  <a:gd name="adj" fmla="val 47222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669811" y="1171277"/>
                <a:ext cx="68263" cy="43936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弦 14"/>
              <p:cNvSpPr/>
              <p:nvPr/>
            </p:nvSpPr>
            <p:spPr>
              <a:xfrm rot="17450870">
                <a:off x="1501608" y="1457789"/>
                <a:ext cx="404671" cy="210606"/>
              </a:xfrm>
              <a:prstGeom prst="chord">
                <a:avLst>
                  <a:gd name="adj1" fmla="val 3802241"/>
                  <a:gd name="adj2" fmla="val 15091863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台形 4"/>
            <p:cNvSpPr/>
            <p:nvPr/>
          </p:nvSpPr>
          <p:spPr>
            <a:xfrm rot="2366404" flipV="1">
              <a:off x="705837" y="2413563"/>
              <a:ext cx="101098" cy="45719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タイトル 1"/>
          <p:cNvSpPr txBox="1">
            <a:spLocks/>
          </p:cNvSpPr>
          <p:nvPr/>
        </p:nvSpPr>
        <p:spPr>
          <a:xfrm>
            <a:off x="1271284" y="7869745"/>
            <a:ext cx="5586716" cy="1081600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○総ぐるみ運動の際に、次の不法投棄物を見つけた場合は、移動や回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収をしないで現場保存の上、平日に支所に連絡してください。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不法投棄物の例・・・自転車、家具類、電子レンジ、廃タイヤ、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消火器、テレビ、冷蔵庫、洗濯機、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ファンヒーター、建築資材など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90744" y="7942440"/>
            <a:ext cx="816794" cy="768972"/>
            <a:chOff x="190744" y="8036002"/>
            <a:chExt cx="816794" cy="768972"/>
          </a:xfrm>
        </p:grpSpPr>
        <p:sp>
          <p:nvSpPr>
            <p:cNvPr id="54" name="角丸四角形 53"/>
            <p:cNvSpPr/>
            <p:nvPr/>
          </p:nvSpPr>
          <p:spPr>
            <a:xfrm>
              <a:off x="190744" y="8036002"/>
              <a:ext cx="816794" cy="768972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.</a:t>
              </a:r>
              <a:endParaRPr kumimoji="1" lang="ja-JP" altLang="en-US" dirty="0"/>
            </a:p>
          </p:txBody>
        </p:sp>
        <p:sp>
          <p:nvSpPr>
            <p:cNvPr id="77" name="ドーナツ 76"/>
            <p:cNvSpPr/>
            <p:nvPr/>
          </p:nvSpPr>
          <p:spPr>
            <a:xfrm rot="2090418">
              <a:off x="276049" y="8095024"/>
              <a:ext cx="664491" cy="689932"/>
            </a:xfrm>
            <a:prstGeom prst="donut">
              <a:avLst>
                <a:gd name="adj" fmla="val 2118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12" name="乗算 111"/>
            <p:cNvSpPr/>
            <p:nvPr/>
          </p:nvSpPr>
          <p:spPr>
            <a:xfrm>
              <a:off x="323716" y="8140340"/>
              <a:ext cx="566178" cy="599814"/>
            </a:xfrm>
            <a:prstGeom prst="mathMultiply">
              <a:avLst>
                <a:gd name="adj1" fmla="val 1480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496558" y="8319472"/>
              <a:ext cx="234738" cy="239785"/>
            </a:xfrm>
            <a:prstGeom prst="roundRect">
              <a:avLst>
                <a:gd name="adj" fmla="val 3999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/>
            <p:cNvSpPr/>
            <p:nvPr/>
          </p:nvSpPr>
          <p:spPr>
            <a:xfrm>
              <a:off x="570074" y="8378772"/>
              <a:ext cx="86766" cy="9957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9" name="片側の 2 つの角を丸めた四角形 48"/>
          <p:cNvSpPr/>
          <p:nvPr/>
        </p:nvSpPr>
        <p:spPr>
          <a:xfrm rot="5400000">
            <a:off x="554563" y="4664519"/>
            <a:ext cx="724613" cy="299551"/>
          </a:xfrm>
          <a:prstGeom prst="round2SameRect">
            <a:avLst>
              <a:gd name="adj1" fmla="val 31754"/>
              <a:gd name="adj2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/>
          <p:cNvSpPr/>
          <p:nvPr/>
        </p:nvSpPr>
        <p:spPr>
          <a:xfrm>
            <a:off x="621360" y="4435077"/>
            <a:ext cx="177610" cy="741523"/>
          </a:xfrm>
          <a:prstGeom prst="triangle">
            <a:avLst>
              <a:gd name="adj" fmla="val 8380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733256" y="4500420"/>
            <a:ext cx="324981" cy="560842"/>
            <a:chOff x="766288" y="5323400"/>
            <a:chExt cx="322935" cy="582485"/>
          </a:xfrm>
        </p:grpSpPr>
        <p:sp>
          <p:nvSpPr>
            <p:cNvPr id="48" name="片側の 2 つの角を丸めた四角形 47"/>
            <p:cNvSpPr/>
            <p:nvPr/>
          </p:nvSpPr>
          <p:spPr>
            <a:xfrm>
              <a:off x="792655" y="5323400"/>
              <a:ext cx="272827" cy="582485"/>
            </a:xfrm>
            <a:prstGeom prst="round2SameRect">
              <a:avLst>
                <a:gd name="adj1" fmla="val 30471"/>
                <a:gd name="adj2" fmla="val 0"/>
              </a:avLst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波線 110"/>
            <p:cNvSpPr/>
            <p:nvPr/>
          </p:nvSpPr>
          <p:spPr>
            <a:xfrm rot="19827364">
              <a:off x="766288" y="5606223"/>
              <a:ext cx="322935" cy="56994"/>
            </a:xfrm>
            <a:prstGeom prst="wav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正方形/長方形 38"/>
          <p:cNvSpPr/>
          <p:nvPr/>
        </p:nvSpPr>
        <p:spPr>
          <a:xfrm>
            <a:off x="9292" y="5654699"/>
            <a:ext cx="6867604" cy="5256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　草や木の枝は収集しやすい大きさに束ねてください</a:t>
            </a:r>
            <a:endParaRPr kumimoji="1" lang="en-US" altLang="ja-JP" sz="282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5401" y="9009907"/>
            <a:ext cx="6813674" cy="65353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82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5400" y="9009907"/>
            <a:ext cx="2611625" cy="220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お問い合わせ</a:t>
            </a:r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115938" y="9260947"/>
            <a:ext cx="6707761" cy="221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7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小名浜支所市民課　保健衛生係　電話</a:t>
            </a:r>
            <a:r>
              <a:rPr lang="en-US" altLang="ja-JP" sz="17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54-2114</a:t>
            </a:r>
            <a:r>
              <a:rPr lang="ja-JP" altLang="en-US" sz="17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（直通）</a:t>
            </a:r>
            <a:endParaRPr lang="en-US" altLang="ja-JP" sz="17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24895" y="6333138"/>
            <a:ext cx="841750" cy="747001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84907" y="6438889"/>
            <a:ext cx="66805" cy="53711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565739" y="6438888"/>
            <a:ext cx="66805" cy="53711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645973" y="6438887"/>
            <a:ext cx="66805" cy="53711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726387" y="6438887"/>
            <a:ext cx="66805" cy="53711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42099" y="6674259"/>
            <a:ext cx="380612" cy="62873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タイトル 1"/>
          <p:cNvSpPr txBox="1">
            <a:spLocks/>
          </p:cNvSpPr>
          <p:nvPr/>
        </p:nvSpPr>
        <p:spPr>
          <a:xfrm>
            <a:off x="1252358" y="6279465"/>
            <a:ext cx="5586716" cy="1081600"/>
          </a:xfrm>
          <a:prstGeom prst="rect">
            <a:avLst/>
          </a:prstGeom>
          <a:ln>
            <a:noFill/>
          </a:ln>
        </p:spPr>
        <p:txBody>
          <a:bodyPr vert="horz" lIns="28933" tIns="14466" rIns="28933" bIns="14466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○草や木の枝は、長さ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60cm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を目安に収集しやすい大きさに束ねてく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ださい。直径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15cm</a:t>
            </a:r>
            <a:r>
              <a:rPr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を超えるもの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は収集できません。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○草や木の枝についている土は、落としてください。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6" name="タイトル 1"/>
          <p:cNvSpPr txBox="1">
            <a:spLocks/>
          </p:cNvSpPr>
          <p:nvPr/>
        </p:nvSpPr>
        <p:spPr>
          <a:xfrm>
            <a:off x="9292" y="0"/>
            <a:ext cx="6829783" cy="32567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令和７年度秋のいわきのまちをきれいにする市民総ぐるみ運動</a:t>
            </a:r>
          </a:p>
        </p:txBody>
      </p:sp>
    </p:spTree>
    <p:extLst>
      <p:ext uri="{BB962C8B-B14F-4D97-AF65-F5344CB8AC3E}">
        <p14:creationId xmlns:p14="http://schemas.microsoft.com/office/powerpoint/2010/main" val="154342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1389</TotalTime>
  <Words>896</Words>
  <Application>Microsoft Office PowerPoint</Application>
  <PresentationFormat>A4 210 x 297 mm</PresentationFormat>
  <Paragraphs>76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メイリオ</vt:lpstr>
      <vt:lpstr>游ゴシック</vt:lpstr>
      <vt:lpstr>Arial</vt:lpstr>
      <vt:lpstr>Calibri</vt:lpstr>
      <vt:lpstr>Calibri Light</vt:lpstr>
      <vt:lpstr>Office テーマ</vt:lpstr>
      <vt:lpstr>令和７年度秋のいわきのまちをきれいにする市民総ぐるみ運動</vt:lpstr>
      <vt:lpstr>特に注意を要するお願い【裏面】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年度当初の注意事項</dc:title>
  <dc:creator>樫村　泰裕</dc:creator>
  <cp:lastModifiedBy>飯田　嘉映</cp:lastModifiedBy>
  <cp:revision>196</cp:revision>
  <cp:lastPrinted>2025-08-07T02:03:17Z</cp:lastPrinted>
  <dcterms:created xsi:type="dcterms:W3CDTF">2023-03-31T02:50:36Z</dcterms:created>
  <dcterms:modified xsi:type="dcterms:W3CDTF">2025-08-07T02:08:39Z</dcterms:modified>
</cp:coreProperties>
</file>