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handoutMasterIdLst>
    <p:handoutMasterId r:id="rId8"/>
  </p:handoutMasterIdLst>
  <p:sldIdLst>
    <p:sldId id="981" r:id="rId5"/>
    <p:sldId id="982" r:id="rId6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C40031"/>
    <a:srgbClr val="FF4F4F"/>
    <a:srgbClr val="E46C0A"/>
    <a:srgbClr val="2E73B2"/>
    <a:srgbClr val="2353A1"/>
    <a:srgbClr val="4F81BD"/>
    <a:srgbClr val="FFFF99"/>
    <a:srgbClr val="FFF000"/>
    <a:srgbClr val="D3E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>
        <p:scale>
          <a:sx n="190" d="100"/>
          <a:sy n="190" d="100"/>
        </p:scale>
        <p:origin x="-54" y="-72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499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534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7947"/>
            <a:ext cx="7200900" cy="10297144"/>
          </a:xfrm>
          <a:prstGeom prst="rect">
            <a:avLst/>
          </a:prstGeom>
          <a:solidFill>
            <a:srgbClr val="D3E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086095"/>
            <a:ext cx="7200900" cy="2252268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8" y="7520572"/>
            <a:ext cx="1148927" cy="1094671"/>
          </a:xfrm>
          <a:prstGeom prst="rect">
            <a:avLst/>
          </a:prstGeom>
        </p:spPr>
      </p:pic>
      <p:sp>
        <p:nvSpPr>
          <p:cNvPr id="5" name="フローチャート: 書類 4"/>
          <p:cNvSpPr/>
          <p:nvPr/>
        </p:nvSpPr>
        <p:spPr>
          <a:xfrm>
            <a:off x="0" y="0"/>
            <a:ext cx="7200900" cy="2034171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06" y="35194"/>
            <a:ext cx="3001603" cy="342793"/>
          </a:xfrm>
          <a:prstGeom prst="rect">
            <a:avLst/>
          </a:prstGeom>
          <a:noFill/>
        </p:spPr>
        <p:txBody>
          <a:bodyPr wrap="none" lIns="95637" tIns="47819" rIns="95637" bIns="47819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障害福祉サービス等事業者さまへ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44805" y="1322600"/>
            <a:ext cx="6912030" cy="1791691"/>
          </a:xfrm>
          <a:prstGeom prst="roundRect">
            <a:avLst>
              <a:gd name="adj" fmla="val 8237"/>
            </a:avLst>
          </a:prstGeom>
          <a:solidFill>
            <a:srgbClr val="FEF6F0"/>
          </a:solidFill>
        </p:spPr>
        <p:txBody>
          <a:bodyPr wrap="square" lIns="72000" tIns="36000" rIns="72000" bIns="36000">
            <a:spAutoFit/>
          </a:bodyPr>
          <a:lstStyle/>
          <a:p>
            <a:pPr lvl="0" algn="ctr"/>
            <a:endParaRPr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月に障害福祉サービス等情報公表制度が施行されました</a:t>
            </a:r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障害福祉サービス等を提供する事業所数が大幅に増加する中、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個々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のニーズ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に応じて良質なサービスを選択できるようにするとともに、事業者に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よるサービス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の質の向上が重要な課題となっていました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このため、利用者による個々のニーズに応じた良質なサービスの選択に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資すること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を目的として、平成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月に成立した障害者総合支援法及び児童福祉法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を改正する法律において、① 事業者に対して障害福祉サービスの内容等を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知事等へ報告することを求めるとともに、② 都道府県知事が報告された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を公表する仕組みを創設しました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592338" y="9941297"/>
            <a:ext cx="1717015" cy="373794"/>
          </a:xfrm>
          <a:prstGeom prst="roundRect">
            <a:avLst>
              <a:gd name="adj" fmla="val 4436"/>
            </a:avLst>
          </a:prstGeom>
          <a:solidFill>
            <a:schemeClr val="bg1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1"/>
          <p:cNvSpPr txBox="1">
            <a:spLocks noChangeArrowheads="1"/>
          </p:cNvSpPr>
          <p:nvPr/>
        </p:nvSpPr>
        <p:spPr bwMode="auto">
          <a:xfrm>
            <a:off x="2988382" y="9963547"/>
            <a:ext cx="1320971" cy="35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4" tIns="52152" rIns="104304" bIns="52152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6" name="図 65" descr="マーク最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00350" y="9943820"/>
            <a:ext cx="346957" cy="352043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3956" y="3320531"/>
            <a:ext cx="7200800" cy="4489913"/>
          </a:xfrm>
          <a:prstGeom prst="roundRect">
            <a:avLst>
              <a:gd name="adj" fmla="val 464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6484676" y="3626050"/>
            <a:ext cx="504056" cy="3881174"/>
          </a:xfrm>
          <a:prstGeom prst="roundRect">
            <a:avLst/>
          </a:prstGeom>
          <a:solidFill>
            <a:srgbClr val="FFFFCC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83976" y="3757373"/>
            <a:ext cx="2664296" cy="3715379"/>
          </a:xfrm>
          <a:prstGeom prst="roundRect">
            <a:avLst>
              <a:gd name="adj" fmla="val 4369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24086" y="3579536"/>
            <a:ext cx="2416174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サービス等の施設・事業者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3352327" y="3757373"/>
            <a:ext cx="2662161" cy="3715380"/>
          </a:xfrm>
          <a:prstGeom prst="roundRect">
            <a:avLst>
              <a:gd name="adj" fmla="val 4931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746236" y="3579536"/>
            <a:ext cx="1927599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4F81BD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3424335" y="4095637"/>
            <a:ext cx="2520000" cy="1258403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サービス等情報の公表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2563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施設・事業者から報告された情報を集約し、公表。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上矢印 91"/>
          <p:cNvSpPr/>
          <p:nvPr/>
        </p:nvSpPr>
        <p:spPr>
          <a:xfrm>
            <a:off x="4443525" y="5274773"/>
            <a:ext cx="997034" cy="829829"/>
          </a:xfrm>
          <a:prstGeom prst="upArrow">
            <a:avLst>
              <a:gd name="adj1" fmla="val 50000"/>
              <a:gd name="adj2" fmla="val 4589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反映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293147" y="4022094"/>
            <a:ext cx="2447113" cy="3317191"/>
          </a:xfrm>
          <a:prstGeom prst="roundRect">
            <a:avLst>
              <a:gd name="adj" fmla="val 6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サービス等情報＞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基本情報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例）事業所等の所在地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従業員数 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営業時間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運営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具体的な取組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関係機関との連携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苦情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等の取組状況等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都道府県が必要と認める事項   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（任意）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左矢印 93"/>
          <p:cNvSpPr/>
          <p:nvPr/>
        </p:nvSpPr>
        <p:spPr>
          <a:xfrm>
            <a:off x="2399677" y="6014682"/>
            <a:ext cx="1205836" cy="901838"/>
          </a:xfrm>
          <a:prstGeom prst="leftArrow">
            <a:avLst>
              <a:gd name="adj1" fmla="val 50000"/>
              <a:gd name="adj2" fmla="val 43562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応じて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右矢印 94"/>
          <p:cNvSpPr/>
          <p:nvPr/>
        </p:nvSpPr>
        <p:spPr>
          <a:xfrm>
            <a:off x="2668253" y="4322926"/>
            <a:ext cx="824186" cy="864095"/>
          </a:xfrm>
          <a:prstGeom prst="rightArrow">
            <a:avLst>
              <a:gd name="adj1" fmla="val 50000"/>
              <a:gd name="adj2" fmla="val 4328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2632247" y="6752673"/>
            <a:ext cx="11914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大かっこ 96"/>
          <p:cNvSpPr/>
          <p:nvPr/>
        </p:nvSpPr>
        <p:spPr>
          <a:xfrm>
            <a:off x="3424335" y="6104601"/>
            <a:ext cx="2556284" cy="989756"/>
          </a:xfrm>
          <a:prstGeom prst="bracketPair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3388331" y="5816569"/>
            <a:ext cx="2592288" cy="1547785"/>
          </a:xfrm>
          <a:prstGeom prst="roundRect">
            <a:avLst>
              <a:gd name="adj" fmla="val 592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○障害福祉サービス等情報の調査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90488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新規指定時、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指定更新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時、虚偽報告が疑われる場合などにおいて、必要に応じ訪問調査を実施し、結果を公表に反映。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 flipV="1">
            <a:off x="4684475" y="5384521"/>
            <a:ext cx="0" cy="7200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左矢印 89"/>
          <p:cNvSpPr/>
          <p:nvPr/>
        </p:nvSpPr>
        <p:spPr>
          <a:xfrm>
            <a:off x="5836604" y="4322926"/>
            <a:ext cx="1080000" cy="926778"/>
          </a:xfrm>
          <a:prstGeom prst="leftArrow">
            <a:avLst>
              <a:gd name="adj1" fmla="val 50000"/>
              <a:gd name="adj2" fmla="val 42826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閲覧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（インターネット）</a:t>
            </a:r>
            <a:endParaRPr lang="ja-JP" altLang="en-US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1152178" y="7987915"/>
            <a:ext cx="5927334" cy="408623"/>
          </a:xfrm>
          <a:prstGeom prst="roundRect">
            <a:avLst/>
          </a:prstGeom>
          <a:solidFill>
            <a:schemeClr val="bg1">
              <a:alpha val="18000"/>
            </a:schemeClr>
          </a:solidFill>
          <a:effectLst>
            <a:glow rad="63500">
              <a:schemeClr val="bg1">
                <a:alpha val="58000"/>
              </a:schemeClr>
            </a:glow>
          </a:effectLst>
        </p:spPr>
        <p:txBody>
          <a:bodyPr wrap="square" lIns="0" tIns="0" rIns="0" bIns="0" anchor="ctr" anchorCtr="0">
            <a:spAutoFit/>
          </a:bodyPr>
          <a:lstStyle/>
          <a:p>
            <a:pPr marL="182563" lvl="0" indent="-182563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下記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サービス（基準該当サービスは除く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）の指定を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受けている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当年度中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を受けてサービスを提供しようとする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事業者が報告の対象となります。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69820"/>
              </p:ext>
            </p:extLst>
          </p:nvPr>
        </p:nvGraphicFramePr>
        <p:xfrm>
          <a:off x="131512" y="8623047"/>
          <a:ext cx="6948001" cy="12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903"/>
                <a:gridCol w="1182578"/>
                <a:gridCol w="1188132"/>
                <a:gridCol w="1188132"/>
                <a:gridCol w="1260140"/>
                <a:gridCol w="1332116"/>
              </a:tblGrid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生活介護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自立訓練（生活訓練）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16.</a:t>
                      </a:r>
                      <a:r>
                        <a:rPr lang="zh-CN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就労定着支援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地域相談支援（定着）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放課後等デイサービス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重度訪問介護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短期入所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宿泊型自立訓練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福祉型障害児入所施設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居宅訪問型児童発達支援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同行援護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重度障害者等包括支援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就労移行支援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共同生活援助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保育所等訪問支援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行動援護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施設入所支援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Ａ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障害児相談支援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療養介護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自立訓練（機能訓練）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Ｂ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地域相談支援（移行）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医療型児童発達支援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83976" y="437975"/>
            <a:ext cx="6872858" cy="696096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障害福祉サービス等情報公表制度に係る手続きのご案内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" y="3239238"/>
            <a:ext cx="250997" cy="250997"/>
          </a:xfrm>
          <a:prstGeom prst="rect">
            <a:avLst/>
          </a:prstGeom>
        </p:spPr>
      </p:pic>
      <p:sp>
        <p:nvSpPr>
          <p:cNvPr id="13" name="二等辺三角形 12"/>
          <p:cNvSpPr/>
          <p:nvPr/>
        </p:nvSpPr>
        <p:spPr>
          <a:xfrm rot="10800000">
            <a:off x="411755" y="3438186"/>
            <a:ext cx="324036" cy="142374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882" y="3222452"/>
            <a:ext cx="4017694" cy="318801"/>
          </a:xfrm>
          <a:prstGeom prst="roundRect">
            <a:avLst/>
          </a:prstGeom>
          <a:solidFill>
            <a:srgbClr val="FF0000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障害福祉サービス等情報を都道府県等に</a:t>
            </a:r>
            <a:r>
              <a:rPr kumimoji="1" lang="ja-JP" altLang="en-US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報告する義務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星 12 13"/>
          <p:cNvSpPr/>
          <p:nvPr/>
        </p:nvSpPr>
        <p:spPr>
          <a:xfrm rot="21431129">
            <a:off x="2056251" y="4418944"/>
            <a:ext cx="741463" cy="639563"/>
          </a:xfrm>
          <a:prstGeom prst="star12">
            <a:avLst/>
          </a:prstGeom>
          <a:solidFill>
            <a:srgbClr val="FF4F4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20700000">
            <a:off x="2151637" y="4524140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183977" y="7470775"/>
            <a:ext cx="2664296" cy="224092"/>
          </a:xfrm>
          <a:prstGeom prst="roundRect">
            <a:avLst>
              <a:gd name="adj" fmla="val 45933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あります。</a:t>
            </a: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51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532021"/>
            <a:ext cx="7200899" cy="553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2" y="8478887"/>
            <a:ext cx="7203291" cy="1876262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18210" y="7802918"/>
            <a:ext cx="7200000" cy="1391754"/>
          </a:xfrm>
          <a:prstGeom prst="roundRect">
            <a:avLst>
              <a:gd name="adj" fmla="val 4648"/>
            </a:avLst>
          </a:prstGeom>
          <a:solidFill>
            <a:srgbClr val="FFFF99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0245" y="1689852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事業所を所管する都道府県等に法人・事業所基本情報を報告し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都道府県等担当者が、情報公表システムに法人の基本情報等を入力します。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10244" y="1278087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</a:p>
        </p:txBody>
      </p:sp>
      <p:sp>
        <p:nvSpPr>
          <p:cNvPr id="40" name="二等辺三角形 39"/>
          <p:cNvSpPr/>
          <p:nvPr/>
        </p:nvSpPr>
        <p:spPr>
          <a:xfrm flipV="1">
            <a:off x="3149203" y="2118568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3213864" y="3186299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10245" y="3767724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　情報公表システムより、ログインＩＤ・パスワードが通知されます。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等を用いて情報公表システムにログインし、事業所詳細情報を入力して</a:t>
            </a:r>
            <a:r>
              <a:rPr lang="ja-JP" altLang="en-US" sz="1600" b="1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spc="-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二等辺三角形 44"/>
          <p:cNvSpPr/>
          <p:nvPr/>
        </p:nvSpPr>
        <p:spPr>
          <a:xfrm flipV="1">
            <a:off x="3137745" y="4158407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-105011" y="2610235"/>
            <a:ext cx="7200032" cy="650570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marL="360363" lvl="0" indent="-360363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）昨年度、都道府県等担当者が、事業者の基本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ついて既に登録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った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事業者宛てに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システムより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等を５月８日（火）に通知しています。もし、事業者宛に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等が届いていない場合は、下記お問合せ先までご連絡ください。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0245" y="5291786"/>
            <a:ext cx="6912000" cy="1376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入力内容を確認後、都道府県等へ報告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都道府県等担当者が、申請内容を確認し、以下の手続きを行います。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内容に不足等があれば、差し戻します。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修正の上、再度報告します。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内容に特段問題がなければ、承認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二等辺三角形 49"/>
          <p:cNvSpPr/>
          <p:nvPr/>
        </p:nvSpPr>
        <p:spPr>
          <a:xfrm flipV="1">
            <a:off x="3132836" y="5707082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>
            <a:off x="3204844" y="4770475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3188203" y="6743683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0245" y="7289191"/>
            <a:ext cx="6912000" cy="3189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36000" rIns="36000" bIns="36000" anchor="ctr" anchorCtr="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都道府県等による承認後、報告内容が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に公表されます。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8238" y="7615766"/>
            <a:ext cx="6840759" cy="281238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年度においては、９月末を目途に全国一斉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公表する予定です。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31327" y="8551758"/>
            <a:ext cx="4274369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66508" y="8163452"/>
            <a:ext cx="3983918" cy="319268"/>
            <a:chOff x="360090" y="8483655"/>
            <a:chExt cx="3983918" cy="319268"/>
          </a:xfrm>
        </p:grpSpPr>
        <p:sp>
          <p:nvSpPr>
            <p:cNvPr id="6" name="正方形/長方形 5"/>
            <p:cNvSpPr/>
            <p:nvPr/>
          </p:nvSpPr>
          <p:spPr>
            <a:xfrm>
              <a:off x="360090" y="8483655"/>
              <a:ext cx="3211631" cy="3192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障害福祉サービス等情報公表システム</a:t>
              </a:r>
              <a:endPara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97382" y="8488072"/>
              <a:ext cx="746626" cy="307586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r>
                <a:rPr lang="ja-JP" altLang="en-US" sz="1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　索</a:t>
              </a:r>
              <a:endParaRPr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" name="上矢印 6"/>
          <p:cNvSpPr/>
          <p:nvPr/>
        </p:nvSpPr>
        <p:spPr>
          <a:xfrm rot="19122021">
            <a:off x="4427334" y="8273437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59885" y="8600672"/>
            <a:ext cx="58680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://www.wam.go.jp/content/wamnet/pcpub/top/shofukuinfopub/jigyo/</a:t>
            </a:r>
          </a:p>
        </p:txBody>
      </p:sp>
      <p:sp>
        <p:nvSpPr>
          <p:cNvPr id="2" name="フローチャート: 記憶データ 1"/>
          <p:cNvSpPr/>
          <p:nvPr/>
        </p:nvSpPr>
        <p:spPr>
          <a:xfrm rot="5400000">
            <a:off x="3176287" y="-3163243"/>
            <a:ext cx="848325" cy="7200900"/>
          </a:xfrm>
          <a:prstGeom prst="flowChartOnlineStorage">
            <a:avLst/>
          </a:prstGeom>
          <a:solidFill>
            <a:srgbClr val="2E7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5223" y="116522"/>
            <a:ext cx="5875326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障害福祉サービス等情報の報告手順について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24216" y="9270975"/>
            <a:ext cx="6724606" cy="724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72000" tIns="72000" rIns="72000" bIns="36000">
            <a:spAutoFit/>
          </a:bodyPr>
          <a:lstStyle/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お問い合わせ先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：いわき市</a:t>
            </a:r>
            <a:r>
              <a:rPr lang="ja-JP" altLang="en-US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保健福祉部障がい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福祉課（電話番号：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0246-22-7485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10243" y="3363978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10245" y="4882903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7163" y="1451331"/>
            <a:ext cx="53735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このマークは、障害福祉サービス等情報公表システムで事業者が行う手続きを示しています。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10244" y="1747223"/>
            <a:ext cx="453970" cy="345890"/>
            <a:chOff x="7398838" y="1149865"/>
            <a:chExt cx="453970" cy="345890"/>
          </a:xfrm>
        </p:grpSpPr>
        <p:sp>
          <p:nvSpPr>
            <p:cNvPr id="13" name="円/楕円 12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10244" y="4244565"/>
            <a:ext cx="453970" cy="345890"/>
            <a:chOff x="7398838" y="1149865"/>
            <a:chExt cx="453970" cy="345890"/>
          </a:xfrm>
        </p:grpSpPr>
        <p:sp>
          <p:nvSpPr>
            <p:cNvPr id="59" name="円/楕円 58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110244" y="5355805"/>
            <a:ext cx="453970" cy="345890"/>
            <a:chOff x="7398838" y="1149865"/>
            <a:chExt cx="453970" cy="345890"/>
          </a:xfrm>
        </p:grpSpPr>
        <p:sp>
          <p:nvSpPr>
            <p:cNvPr id="62" name="円/楕円 61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4022099" y="6132924"/>
            <a:ext cx="377026" cy="288032"/>
            <a:chOff x="7408381" y="1149865"/>
            <a:chExt cx="377026" cy="288032"/>
          </a:xfrm>
        </p:grpSpPr>
        <p:sp>
          <p:nvSpPr>
            <p:cNvPr id="66" name="円/楕円 65"/>
            <p:cNvSpPr/>
            <p:nvPr/>
          </p:nvSpPr>
          <p:spPr>
            <a:xfrm>
              <a:off x="7452878" y="1149865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7408381" y="1209242"/>
              <a:ext cx="377026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5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5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956101" y="1484658"/>
            <a:ext cx="300082" cy="179711"/>
            <a:chOff x="7392692" y="1149865"/>
            <a:chExt cx="300082" cy="179711"/>
          </a:xfrm>
        </p:grpSpPr>
        <p:sp>
          <p:nvSpPr>
            <p:cNvPr id="69" name="円/楕円 68"/>
            <p:cNvSpPr/>
            <p:nvPr/>
          </p:nvSpPr>
          <p:spPr>
            <a:xfrm>
              <a:off x="7452878" y="1149865"/>
              <a:ext cx="179711" cy="17971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392692" y="1168797"/>
              <a:ext cx="300082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3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864146" y="728989"/>
            <a:ext cx="5420074" cy="246221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360363" lvl="0" indent="-360363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障害福祉サービス等情報の報告については、「障害福祉サービス等情報公表システム」をご利用ください。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https://qr.quel.jp/tmp/11620b5aa0ffd055930f00a9574ba37c.png?v=16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344" y="8536012"/>
            <a:ext cx="630373" cy="630373"/>
          </a:xfrm>
          <a:prstGeom prst="rect">
            <a:avLst/>
          </a:prstGeom>
          <a:noFill/>
          <a:ln>
            <a:solidFill>
              <a:srgbClr val="E46C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131327" y="7942164"/>
            <a:ext cx="72009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 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において、本システムに関するお知らせや操作説明書（マニュアル）等の資料を掲載していますので、是非ご活用ください。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091441" y="6669831"/>
            <a:ext cx="2930803" cy="25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558ED5"/>
            </a:solidFill>
          </a:ln>
        </p:spPr>
        <p:txBody>
          <a:bodyPr wrap="square" lIns="36000" tIns="72000" rIns="36000" bIns="7200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があります。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5329917">
            <a:off x="5054620" y="5388059"/>
            <a:ext cx="283012" cy="243976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900000">
            <a:off x="5223573" y="4721530"/>
            <a:ext cx="1148126" cy="1148126"/>
          </a:xfrm>
          <a:prstGeom prst="ellipse">
            <a:avLst/>
          </a:prstGeom>
          <a:solidFill>
            <a:srgbClr val="C40031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 rot="900000">
            <a:off x="5339176" y="4979024"/>
            <a:ext cx="916919" cy="369332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sz="2400" b="1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 rot="900000">
            <a:off x="5334538" y="5349610"/>
            <a:ext cx="771045" cy="27699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までに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algn="ctr"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</a:p>
        </p:txBody>
      </p:sp>
    </p:spTree>
    <p:extLst>
      <p:ext uri="{BB962C8B-B14F-4D97-AF65-F5344CB8AC3E}">
        <p14:creationId xmlns:p14="http://schemas.microsoft.com/office/powerpoint/2010/main" val="302766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85BD659-8FC1-461D-9E77-440D19DCB08C}">
  <ds:schemaRefs>
    <ds:schemaRef ds:uri="8B97BE19-CDDD-400E-817A-CFDD13F7EC12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fb02c745-2821-438e-a9f3-36f365a5b5fa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51500</TotalTime>
  <Words>667</Words>
  <Application>Microsoft Office PowerPoint</Application>
  <PresentationFormat>ユーザー設定</PresentationFormat>
  <Paragraphs>113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浅川　実利</cp:lastModifiedBy>
  <cp:revision>2630</cp:revision>
  <cp:lastPrinted>2018-06-12T09:25:59Z</cp:lastPrinted>
  <dcterms:created xsi:type="dcterms:W3CDTF">2004-06-11T10:04:30Z</dcterms:created>
  <dcterms:modified xsi:type="dcterms:W3CDTF">2018-06-21T00:03:00Z</dcterms:modified>
</cp:coreProperties>
</file>