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"/>
  </p:notesMasterIdLst>
  <p:sldIdLst>
    <p:sldId id="273" r:id="rId2"/>
  </p:sldIdLst>
  <p:sldSz cx="13679488" cy="96012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3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195E"/>
    <a:srgbClr val="FFCCFF"/>
    <a:srgbClr val="E7185E"/>
    <a:srgbClr val="4472C4"/>
    <a:srgbClr val="DAE3F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44" autoAdjust="0"/>
    <p:restoredTop sz="95320" autoAdjust="0"/>
  </p:normalViewPr>
  <p:slideViewPr>
    <p:cSldViewPr snapToGrid="0">
      <p:cViewPr varScale="1">
        <p:scale>
          <a:sx n="49" d="100"/>
          <a:sy n="49" d="100"/>
        </p:scale>
        <p:origin x="220" y="44"/>
      </p:cViewPr>
      <p:guideLst>
        <p:guide orient="horz" pos="3024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>
              <a:defRPr sz="1200"/>
            </a:lvl1pPr>
          </a:lstStyle>
          <a:p>
            <a:fld id="{837242BA-A119-4BC9-97E6-D41E73F5CBF0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2825" y="1241425"/>
            <a:ext cx="47720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4" rIns="91430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1" y="4776790"/>
            <a:ext cx="5438775" cy="3908425"/>
          </a:xfrm>
          <a:prstGeom prst="rect">
            <a:avLst/>
          </a:prstGeom>
        </p:spPr>
        <p:txBody>
          <a:bodyPr vert="horz" lIns="91430" tIns="45714" rIns="91430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9" y="9429751"/>
            <a:ext cx="2946400" cy="496888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>
              <a:defRPr sz="1200"/>
            </a:lvl1pPr>
          </a:lstStyle>
          <a:p>
            <a:fld id="{07B478B9-5B5D-47D4-B6E8-12C9EEAE3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44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9084" rtl="0" eaLnBrk="1" latinLnBrk="0" hangingPunct="1">
      <a:defRPr kumimoji="1" sz="1299" kern="1200">
        <a:solidFill>
          <a:schemeClr val="tx1"/>
        </a:solidFill>
        <a:latin typeface="+mn-lt"/>
        <a:ea typeface="+mn-ea"/>
        <a:cs typeface="+mn-cs"/>
      </a:defRPr>
    </a:lvl1pPr>
    <a:lvl2pPr marL="494542" algn="l" defTabSz="989084" rtl="0" eaLnBrk="1" latinLnBrk="0" hangingPunct="1">
      <a:defRPr kumimoji="1" sz="1299" kern="1200">
        <a:solidFill>
          <a:schemeClr val="tx1"/>
        </a:solidFill>
        <a:latin typeface="+mn-lt"/>
        <a:ea typeface="+mn-ea"/>
        <a:cs typeface="+mn-cs"/>
      </a:defRPr>
    </a:lvl2pPr>
    <a:lvl3pPr marL="989084" algn="l" defTabSz="989084" rtl="0" eaLnBrk="1" latinLnBrk="0" hangingPunct="1">
      <a:defRPr kumimoji="1" sz="1299" kern="1200">
        <a:solidFill>
          <a:schemeClr val="tx1"/>
        </a:solidFill>
        <a:latin typeface="+mn-lt"/>
        <a:ea typeface="+mn-ea"/>
        <a:cs typeface="+mn-cs"/>
      </a:defRPr>
    </a:lvl3pPr>
    <a:lvl4pPr marL="1483624" algn="l" defTabSz="989084" rtl="0" eaLnBrk="1" latinLnBrk="0" hangingPunct="1">
      <a:defRPr kumimoji="1" sz="1299" kern="1200">
        <a:solidFill>
          <a:schemeClr val="tx1"/>
        </a:solidFill>
        <a:latin typeface="+mn-lt"/>
        <a:ea typeface="+mn-ea"/>
        <a:cs typeface="+mn-cs"/>
      </a:defRPr>
    </a:lvl4pPr>
    <a:lvl5pPr marL="1978166" algn="l" defTabSz="989084" rtl="0" eaLnBrk="1" latinLnBrk="0" hangingPunct="1">
      <a:defRPr kumimoji="1" sz="1299" kern="1200">
        <a:solidFill>
          <a:schemeClr val="tx1"/>
        </a:solidFill>
        <a:latin typeface="+mn-lt"/>
        <a:ea typeface="+mn-ea"/>
        <a:cs typeface="+mn-cs"/>
      </a:defRPr>
    </a:lvl5pPr>
    <a:lvl6pPr marL="2472707" algn="l" defTabSz="989084" rtl="0" eaLnBrk="1" latinLnBrk="0" hangingPunct="1">
      <a:defRPr kumimoji="1" sz="1299" kern="1200">
        <a:solidFill>
          <a:schemeClr val="tx1"/>
        </a:solidFill>
        <a:latin typeface="+mn-lt"/>
        <a:ea typeface="+mn-ea"/>
        <a:cs typeface="+mn-cs"/>
      </a:defRPr>
    </a:lvl6pPr>
    <a:lvl7pPr marL="2967249" algn="l" defTabSz="989084" rtl="0" eaLnBrk="1" latinLnBrk="0" hangingPunct="1">
      <a:defRPr kumimoji="1" sz="1299" kern="1200">
        <a:solidFill>
          <a:schemeClr val="tx1"/>
        </a:solidFill>
        <a:latin typeface="+mn-lt"/>
        <a:ea typeface="+mn-ea"/>
        <a:cs typeface="+mn-cs"/>
      </a:defRPr>
    </a:lvl7pPr>
    <a:lvl8pPr marL="3461789" algn="l" defTabSz="989084" rtl="0" eaLnBrk="1" latinLnBrk="0" hangingPunct="1">
      <a:defRPr kumimoji="1" sz="1299" kern="1200">
        <a:solidFill>
          <a:schemeClr val="tx1"/>
        </a:solidFill>
        <a:latin typeface="+mn-lt"/>
        <a:ea typeface="+mn-ea"/>
        <a:cs typeface="+mn-cs"/>
      </a:defRPr>
    </a:lvl8pPr>
    <a:lvl9pPr marL="3956331" algn="l" defTabSz="989084" rtl="0" eaLnBrk="1" latinLnBrk="0" hangingPunct="1">
      <a:defRPr kumimoji="1" sz="12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5962" y="1571308"/>
            <a:ext cx="11627565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5042853"/>
            <a:ext cx="10259616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771B-3B20-4A02-9B97-5E09726543C4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AE9-C61F-4A93-B408-D79CCC858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645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771B-3B20-4A02-9B97-5E09726543C4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AE9-C61F-4A93-B408-D79CCC858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99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4" y="511175"/>
            <a:ext cx="2949640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6" y="511175"/>
            <a:ext cx="867792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771B-3B20-4A02-9B97-5E09726543C4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AE9-C61F-4A93-B408-D79CCC858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94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771B-3B20-4A02-9B97-5E09726543C4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AE9-C61F-4A93-B408-D79CCC858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49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1" y="2393635"/>
            <a:ext cx="11798558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1" y="6425250"/>
            <a:ext cx="11798558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771B-3B20-4A02-9B97-5E09726543C4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AE9-C61F-4A93-B408-D79CCC858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9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2555875"/>
            <a:ext cx="5813782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2555875"/>
            <a:ext cx="5813782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771B-3B20-4A02-9B97-5E09726543C4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AE9-C61F-4A93-B408-D79CCC858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48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11177"/>
            <a:ext cx="11798558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8" y="2353628"/>
            <a:ext cx="5787064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8" y="3507105"/>
            <a:ext cx="5787064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2" y="2353628"/>
            <a:ext cx="5815564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2" y="3507105"/>
            <a:ext cx="5815564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771B-3B20-4A02-9B97-5E09726543C4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AE9-C61F-4A93-B408-D79CCC858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43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771B-3B20-4A02-9B97-5E09726543C4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AE9-C61F-4A93-B408-D79CCC858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62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771B-3B20-4A02-9B97-5E09726543C4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AE9-C61F-4A93-B408-D79CCC858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11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640080"/>
            <a:ext cx="4411991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382397"/>
            <a:ext cx="6925241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880360"/>
            <a:ext cx="4411991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771B-3B20-4A02-9B97-5E09726543C4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AE9-C61F-4A93-B408-D79CCC858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76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640080"/>
            <a:ext cx="4411991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382397"/>
            <a:ext cx="6925241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880360"/>
            <a:ext cx="4411991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771B-3B20-4A02-9B97-5E09726543C4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3AE9-C61F-4A93-B408-D79CCC858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23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511177"/>
            <a:ext cx="11798558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2555875"/>
            <a:ext cx="11798558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8898892"/>
            <a:ext cx="307788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2771B-3B20-4A02-9B97-5E09726543C4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8898892"/>
            <a:ext cx="4616827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8898892"/>
            <a:ext cx="307788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03AE9-C61F-4A93-B408-D79CCC858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85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/>
          <p:cNvGrpSpPr/>
          <p:nvPr/>
        </p:nvGrpSpPr>
        <p:grpSpPr>
          <a:xfrm>
            <a:off x="25226" y="-60370"/>
            <a:ext cx="13628319" cy="574359"/>
            <a:chOff x="12526" y="-60370"/>
            <a:chExt cx="13628319" cy="574359"/>
          </a:xfrm>
        </p:grpSpPr>
        <p:pic>
          <p:nvPicPr>
            <p:cNvPr id="81" name="図 80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8119"/>
            <a:stretch/>
          </p:blipFill>
          <p:spPr>
            <a:xfrm rot="10800000">
              <a:off x="1958705" y="-10349"/>
              <a:ext cx="9144000" cy="471600"/>
            </a:xfrm>
            <a:prstGeom prst="rect">
              <a:avLst/>
            </a:prstGeom>
          </p:spPr>
        </p:pic>
        <p:pic>
          <p:nvPicPr>
            <p:cNvPr id="82" name="図 81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0" t="54600" r="77447" b="-5606"/>
            <a:stretch/>
          </p:blipFill>
          <p:spPr>
            <a:xfrm rot="10800000">
              <a:off x="12526" y="-60370"/>
              <a:ext cx="1946178" cy="574359"/>
            </a:xfrm>
            <a:prstGeom prst="rect">
              <a:avLst/>
            </a:prstGeom>
          </p:spPr>
        </p:pic>
        <p:pic>
          <p:nvPicPr>
            <p:cNvPr id="83" name="図 82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028" t="54599" r="215" b="-1319"/>
            <a:stretch/>
          </p:blipFill>
          <p:spPr>
            <a:xfrm rot="10800000">
              <a:off x="11102705" y="-24869"/>
              <a:ext cx="2538140" cy="526102"/>
            </a:xfrm>
            <a:prstGeom prst="rect">
              <a:avLst/>
            </a:prstGeom>
          </p:spPr>
        </p:pic>
      </p:grpSp>
      <p:pic>
        <p:nvPicPr>
          <p:cNvPr id="48" name="図 47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19"/>
          <a:stretch/>
        </p:blipFill>
        <p:spPr>
          <a:xfrm>
            <a:off x="2550666" y="9119616"/>
            <a:ext cx="9144000" cy="471600"/>
          </a:xfrm>
          <a:prstGeom prst="rect">
            <a:avLst/>
          </a:prstGeom>
        </p:spPr>
      </p:pic>
      <p:pic>
        <p:nvPicPr>
          <p:cNvPr id="50" name="図 49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" t="54600" r="77447" b="-5606"/>
          <a:stretch/>
        </p:blipFill>
        <p:spPr>
          <a:xfrm>
            <a:off x="11694667" y="9090028"/>
            <a:ext cx="1946178" cy="574359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28" t="54599" r="215" b="-1319"/>
          <a:stretch/>
        </p:blipFill>
        <p:spPr>
          <a:xfrm>
            <a:off x="12526" y="9079634"/>
            <a:ext cx="2538140" cy="526102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140761" y="8719648"/>
            <a:ext cx="2217274" cy="360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黒字は主な対策例）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2948326" y="4454266"/>
            <a:ext cx="7606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800"/>
              </a:lnSpc>
            </a:pPr>
            <a:r>
              <a:rPr lang="ja-JP" altLang="en-US" sz="4000" b="1" u="sng" kern="100" spc="300" dirty="0" smtClean="0">
                <a:ln w="6350">
                  <a:solidFill>
                    <a:schemeClr val="accent5"/>
                  </a:solidFill>
                  <a:prstDash val="solid"/>
                </a:ln>
                <a:solidFill>
                  <a:srgbClr val="E6195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感染防止</a:t>
            </a:r>
            <a:r>
              <a:rPr lang="ja-JP" altLang="en-US" sz="4000" b="1" u="sng" kern="100" spc="300" dirty="0" smtClean="0">
                <a:ln w="6350">
                  <a:solidFill>
                    <a:schemeClr val="accent5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集中対策</a:t>
            </a:r>
            <a:r>
              <a:rPr lang="ja-JP" altLang="en-US" sz="4000" b="1" u="sng" kern="100" spc="300" dirty="0" smtClean="0">
                <a:ln w="6350">
                  <a:solidFill>
                    <a:schemeClr val="accent5"/>
                  </a:solidFill>
                  <a:prstDash val="solid"/>
                </a:ln>
                <a:solidFill>
                  <a:srgbClr val="E6195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一斉行動</a:t>
            </a:r>
            <a:endParaRPr lang="ja-JP" altLang="en-US" sz="4000" b="1" u="sng" kern="100" spc="300" dirty="0">
              <a:ln w="6350">
                <a:solidFill>
                  <a:schemeClr val="accent5"/>
                </a:solidFill>
                <a:prstDash val="solid"/>
              </a:ln>
              <a:solidFill>
                <a:srgbClr val="E6195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10225416" y="4878830"/>
            <a:ext cx="3293762" cy="3211895"/>
            <a:chOff x="9945366" y="4774656"/>
            <a:chExt cx="3293762" cy="3211895"/>
          </a:xfrm>
        </p:grpSpPr>
        <p:sp>
          <p:nvSpPr>
            <p:cNvPr id="49" name="楕円 48"/>
            <p:cNvSpPr>
              <a:spLocks noChangeAspect="1"/>
            </p:cNvSpPr>
            <p:nvPr/>
          </p:nvSpPr>
          <p:spPr>
            <a:xfrm>
              <a:off x="9993662" y="4811351"/>
              <a:ext cx="3175200" cy="3175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92" name="図 91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697" t="9185" r="13474" b="42042"/>
            <a:stretch/>
          </p:blipFill>
          <p:spPr>
            <a:xfrm>
              <a:off x="9945366" y="4774656"/>
              <a:ext cx="3293762" cy="3121473"/>
            </a:xfrm>
            <a:prstGeom prst="rect">
              <a:avLst/>
            </a:prstGeom>
          </p:spPr>
        </p:pic>
      </p:grpSp>
      <p:sp>
        <p:nvSpPr>
          <p:cNvPr id="105" name="テキスト ボックス 104"/>
          <p:cNvSpPr txBox="1"/>
          <p:nvPr/>
        </p:nvSpPr>
        <p:spPr>
          <a:xfrm>
            <a:off x="3459166" y="3902978"/>
            <a:ext cx="6776092" cy="747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ja-JP" altLang="en-US" sz="3600" b="1" kern="100" spc="300" dirty="0" smtClean="0">
                <a:ln w="6350">
                  <a:solidFill>
                    <a:schemeClr val="accent5"/>
                  </a:solidFill>
                  <a:prstDash val="solid"/>
                </a:ln>
                <a:solidFill>
                  <a:srgbClr val="E6195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年末年始における</a:t>
            </a:r>
            <a:endParaRPr lang="en-US" altLang="ja-JP" sz="3600" b="1" kern="100" spc="300" dirty="0" smtClean="0">
              <a:ln w="6350">
                <a:solidFill>
                  <a:schemeClr val="accent5"/>
                </a:solidFill>
                <a:prstDash val="solid"/>
              </a:ln>
              <a:solidFill>
                <a:srgbClr val="E6195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9623624" y="8663739"/>
            <a:ext cx="4142084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kumimoji="1" lang="ja-JP" altLang="en-US" sz="1600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いわき</a:t>
            </a:r>
            <a:r>
              <a:rPr kumimoji="1" lang="ja-JP" altLang="en-US" sz="1600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市新型</a:t>
            </a:r>
            <a:r>
              <a:rPr kumimoji="1" lang="ja-JP" altLang="en-US" sz="1600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コロナウイルス感染症対策本部</a:t>
            </a:r>
            <a:endParaRPr kumimoji="1" lang="en-US" altLang="ja-JP" sz="1600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ts val="1800"/>
              </a:lnSpc>
            </a:pPr>
            <a:r>
              <a:rPr kumimoji="1" lang="ja-JP" altLang="en-US" sz="1400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（保健所総務課　☎</a:t>
            </a:r>
            <a:r>
              <a:rPr kumimoji="1" lang="en-US" altLang="ja-JP" sz="14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0246-27-8695</a:t>
            </a:r>
            <a:r>
              <a:rPr kumimoji="1" lang="ja-JP" altLang="en-US" sz="1400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170237" y="1492558"/>
            <a:ext cx="3225078" cy="3220092"/>
            <a:chOff x="413311" y="1515708"/>
            <a:chExt cx="3225078" cy="3220092"/>
          </a:xfrm>
        </p:grpSpPr>
        <p:sp>
          <p:nvSpPr>
            <p:cNvPr id="8" name="楕円 7"/>
            <p:cNvSpPr>
              <a:spLocks noChangeAspect="1"/>
            </p:cNvSpPr>
            <p:nvPr/>
          </p:nvSpPr>
          <p:spPr>
            <a:xfrm>
              <a:off x="436706" y="1560600"/>
              <a:ext cx="3175200" cy="3175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487891" y="2227372"/>
              <a:ext cx="3121848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感染</a:t>
              </a:r>
              <a:r>
                <a:rPr kumimoji="1" lang="ja-JP" altLang="en-US" sz="2800" u="sng" dirty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リスク</a:t>
              </a:r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が</a:t>
              </a:r>
              <a:endParaRPr kumimoji="1" lang="en-US" altLang="ja-JP" sz="2800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高まる</a:t>
              </a:r>
              <a:r>
                <a:rPr kumimoji="1" lang="ja-JP" altLang="en-US" sz="2800" u="sng" dirty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場面</a:t>
              </a:r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を</a:t>
              </a:r>
              <a:endParaRPr kumimoji="1" lang="en-US" altLang="ja-JP" sz="2800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できるだけ避ける</a:t>
              </a:r>
              <a:endParaRPr kumimoji="1" lang="ja-JP" altLang="en-US" sz="2800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604512" y="3620319"/>
              <a:ext cx="293149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飲酒を伴う懇親会等、</a:t>
              </a:r>
              <a:endPara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大人数や長時間に及ぶ飲食、</a:t>
              </a:r>
              <a:endPara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マスクなしでの会話を</a:t>
              </a:r>
              <a:endPara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避ける</a:t>
              </a:r>
              <a:endParaRPr kumimoji="1"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grpSp>
          <p:nvGrpSpPr>
            <p:cNvPr id="3" name="グループ化 2"/>
            <p:cNvGrpSpPr>
              <a:grpSpLocks noChangeAspect="1"/>
            </p:cNvGrpSpPr>
            <p:nvPr/>
          </p:nvGrpSpPr>
          <p:grpSpPr>
            <a:xfrm>
              <a:off x="413311" y="1515708"/>
              <a:ext cx="3225078" cy="712800"/>
              <a:chOff x="434587" y="1512433"/>
              <a:chExt cx="3243353" cy="707886"/>
            </a:xfrm>
          </p:grpSpPr>
          <p:pic>
            <p:nvPicPr>
              <p:cNvPr id="12" name="図 11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9603"/>
              <a:stretch/>
            </p:blipFill>
            <p:spPr>
              <a:xfrm>
                <a:off x="434587" y="1560003"/>
                <a:ext cx="3243353" cy="660316"/>
              </a:xfrm>
              <a:prstGeom prst="rect">
                <a:avLst/>
              </a:prstGeom>
            </p:spPr>
          </p:pic>
          <p:sp>
            <p:nvSpPr>
              <p:cNvPr id="2" name="テキスト ボックス 1"/>
              <p:cNvSpPr txBox="1"/>
              <p:nvPr/>
            </p:nvSpPr>
            <p:spPr>
              <a:xfrm>
                <a:off x="1780207" y="1512433"/>
                <a:ext cx="56938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40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１</a:t>
                </a:r>
                <a:endParaRPr kumimoji="1" lang="ja-JP" altLang="en-US" sz="4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</p:grpSp>
      <p:grpSp>
        <p:nvGrpSpPr>
          <p:cNvPr id="4" name="グループ化 3"/>
          <p:cNvGrpSpPr/>
          <p:nvPr/>
        </p:nvGrpSpPr>
        <p:grpSpPr>
          <a:xfrm>
            <a:off x="3266169" y="439903"/>
            <a:ext cx="3632255" cy="3222509"/>
            <a:chOff x="3385294" y="496653"/>
            <a:chExt cx="3632255" cy="3222509"/>
          </a:xfrm>
        </p:grpSpPr>
        <p:sp>
          <p:nvSpPr>
            <p:cNvPr id="24" name="楕円 23"/>
            <p:cNvSpPr>
              <a:spLocks noChangeAspect="1"/>
            </p:cNvSpPr>
            <p:nvPr/>
          </p:nvSpPr>
          <p:spPr>
            <a:xfrm>
              <a:off x="3609739" y="543962"/>
              <a:ext cx="3175200" cy="3175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3385294" y="1179882"/>
              <a:ext cx="3632255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u="sng" dirty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特</a:t>
              </a:r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に会食等の</a:t>
              </a:r>
              <a:endParaRPr kumimoji="1" lang="en-US" altLang="ja-JP" sz="2800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際は感染リスクを</a:t>
              </a:r>
              <a:endParaRPr kumimoji="1" lang="en-US" altLang="ja-JP" sz="2800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下げる</a:t>
              </a:r>
              <a:r>
                <a:rPr kumimoji="1" lang="ja-JP" altLang="en-US" sz="2800" u="sng" dirty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工夫を</a:t>
              </a:r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する</a:t>
              </a:r>
              <a:endParaRPr kumimoji="1" lang="ja-JP" altLang="en-US" sz="2800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3872049" y="2590350"/>
              <a:ext cx="280017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少人数、短時間、</a:t>
              </a:r>
              <a:endPara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会話の</a:t>
              </a:r>
              <a:r>
                <a:rPr kumimoji="1"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際</a:t>
              </a:r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はマスクをする</a:t>
              </a:r>
              <a:endPara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体調が悪い</a:t>
              </a:r>
              <a:r>
                <a:rPr kumimoji="1"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場合</a:t>
              </a:r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は</a:t>
              </a:r>
              <a:endPara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参加しない</a:t>
              </a:r>
              <a:endParaRPr kumimoji="1"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grpSp>
          <p:nvGrpSpPr>
            <p:cNvPr id="57" name="グループ化 56"/>
            <p:cNvGrpSpPr/>
            <p:nvPr/>
          </p:nvGrpSpPr>
          <p:grpSpPr>
            <a:xfrm>
              <a:off x="3588890" y="496653"/>
              <a:ext cx="3202145" cy="707886"/>
              <a:chOff x="434587" y="1512433"/>
              <a:chExt cx="3243353" cy="707886"/>
            </a:xfrm>
          </p:grpSpPr>
          <p:pic>
            <p:nvPicPr>
              <p:cNvPr id="64" name="図 63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9603"/>
              <a:stretch/>
            </p:blipFill>
            <p:spPr>
              <a:xfrm>
                <a:off x="434587" y="1560003"/>
                <a:ext cx="3243353" cy="660316"/>
              </a:xfrm>
              <a:prstGeom prst="rect">
                <a:avLst/>
              </a:prstGeom>
            </p:spPr>
          </p:pic>
          <p:sp>
            <p:nvSpPr>
              <p:cNvPr id="65" name="テキスト ボックス 64"/>
              <p:cNvSpPr txBox="1"/>
              <p:nvPr/>
            </p:nvSpPr>
            <p:spPr>
              <a:xfrm>
                <a:off x="1780207" y="1512433"/>
                <a:ext cx="56938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40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２</a:t>
                </a:r>
                <a:endParaRPr kumimoji="1" lang="ja-JP" altLang="en-US" sz="4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</p:grpSp>
      <p:grpSp>
        <p:nvGrpSpPr>
          <p:cNvPr id="5" name="グループ化 4"/>
          <p:cNvGrpSpPr/>
          <p:nvPr/>
        </p:nvGrpSpPr>
        <p:grpSpPr>
          <a:xfrm>
            <a:off x="7021138" y="428100"/>
            <a:ext cx="3264267" cy="3227895"/>
            <a:chOff x="6844138" y="485975"/>
            <a:chExt cx="3264267" cy="3227895"/>
          </a:xfrm>
        </p:grpSpPr>
        <p:sp>
          <p:nvSpPr>
            <p:cNvPr id="27" name="楕円 26"/>
            <p:cNvSpPr>
              <a:spLocks noChangeAspect="1"/>
            </p:cNvSpPr>
            <p:nvPr/>
          </p:nvSpPr>
          <p:spPr>
            <a:xfrm>
              <a:off x="6855684" y="538670"/>
              <a:ext cx="3175200" cy="3175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6844138" y="1392133"/>
              <a:ext cx="326426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u="sng" dirty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室内</a:t>
              </a:r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の</a:t>
              </a:r>
              <a:endParaRPr kumimoji="1" lang="en-US" altLang="ja-JP" sz="2800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換気対策に努める</a:t>
              </a:r>
              <a:endParaRPr kumimoji="1" lang="en-US" altLang="ja-JP" sz="2800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7297483" y="2420458"/>
              <a:ext cx="244529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室温に注意しながら、</a:t>
              </a:r>
              <a:endPara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窓を開ける</a:t>
              </a:r>
              <a:endPara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適度な湿度を保つ</a:t>
              </a:r>
              <a:endParaRPr kumimoji="1"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grpSp>
          <p:nvGrpSpPr>
            <p:cNvPr id="66" name="グループ化 65"/>
            <p:cNvGrpSpPr/>
            <p:nvPr/>
          </p:nvGrpSpPr>
          <p:grpSpPr>
            <a:xfrm>
              <a:off x="6848522" y="485975"/>
              <a:ext cx="3187842" cy="707886"/>
              <a:chOff x="434587" y="1512433"/>
              <a:chExt cx="3243353" cy="707886"/>
            </a:xfrm>
          </p:grpSpPr>
          <p:pic>
            <p:nvPicPr>
              <p:cNvPr id="67" name="図 66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9603"/>
              <a:stretch/>
            </p:blipFill>
            <p:spPr>
              <a:xfrm>
                <a:off x="434587" y="1560003"/>
                <a:ext cx="3243353" cy="660316"/>
              </a:xfrm>
              <a:prstGeom prst="rect">
                <a:avLst/>
              </a:prstGeom>
            </p:spPr>
          </p:pic>
          <p:sp>
            <p:nvSpPr>
              <p:cNvPr id="68" name="テキスト ボックス 67"/>
              <p:cNvSpPr txBox="1"/>
              <p:nvPr/>
            </p:nvSpPr>
            <p:spPr>
              <a:xfrm>
                <a:off x="1780207" y="1512433"/>
                <a:ext cx="56938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40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３</a:t>
                </a:r>
              </a:p>
            </p:txBody>
          </p:sp>
        </p:grpSp>
      </p:grpSp>
      <p:grpSp>
        <p:nvGrpSpPr>
          <p:cNvPr id="6" name="グループ化 5"/>
          <p:cNvGrpSpPr/>
          <p:nvPr/>
        </p:nvGrpSpPr>
        <p:grpSpPr>
          <a:xfrm>
            <a:off x="10261266" y="1470868"/>
            <a:ext cx="3268786" cy="3229236"/>
            <a:chOff x="9991369" y="1517168"/>
            <a:chExt cx="3268786" cy="3229236"/>
          </a:xfrm>
        </p:grpSpPr>
        <p:sp>
          <p:nvSpPr>
            <p:cNvPr id="30" name="楕円 29"/>
            <p:cNvSpPr>
              <a:spLocks noChangeAspect="1"/>
            </p:cNvSpPr>
            <p:nvPr/>
          </p:nvSpPr>
          <p:spPr>
            <a:xfrm>
              <a:off x="10007820" y="1571204"/>
              <a:ext cx="3175200" cy="3175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7" name="テキスト ボックス 96"/>
            <p:cNvSpPr txBox="1"/>
            <p:nvPr/>
          </p:nvSpPr>
          <p:spPr>
            <a:xfrm>
              <a:off x="9991369" y="2174890"/>
              <a:ext cx="326878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u="sng" dirty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事業所</a:t>
              </a:r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の</a:t>
              </a:r>
              <a:endParaRPr kumimoji="1" lang="en-US" altLang="ja-JP" sz="2800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感染防止</a:t>
              </a:r>
              <a:r>
                <a:rPr kumimoji="1" lang="ja-JP" altLang="en-US" sz="2800" u="sng" dirty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対策</a:t>
              </a:r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を</a:t>
              </a:r>
              <a:endParaRPr kumimoji="1" lang="en-US" altLang="ja-JP" sz="2800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再確認し徹底する</a:t>
              </a:r>
              <a:endParaRPr kumimoji="1" lang="en-US" altLang="ja-JP" sz="2800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10184638" y="3520837"/>
              <a:ext cx="287023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ガイドライン</a:t>
              </a:r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の再確認と徹底、</a:t>
              </a:r>
              <a:endPara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感染防止いわきスタイル宣言書あんしんコロナお知らせ</a:t>
              </a:r>
              <a:endPara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システムの活用</a:t>
              </a:r>
              <a:endParaRPr kumimoji="1"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grpSp>
          <p:nvGrpSpPr>
            <p:cNvPr id="69" name="グループ化 68"/>
            <p:cNvGrpSpPr/>
            <p:nvPr/>
          </p:nvGrpSpPr>
          <p:grpSpPr>
            <a:xfrm>
              <a:off x="10005939" y="1517168"/>
              <a:ext cx="3177081" cy="707886"/>
              <a:chOff x="434587" y="1512433"/>
              <a:chExt cx="3243353" cy="707886"/>
            </a:xfrm>
          </p:grpSpPr>
          <p:pic>
            <p:nvPicPr>
              <p:cNvPr id="70" name="図 69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9603"/>
              <a:stretch/>
            </p:blipFill>
            <p:spPr>
              <a:xfrm>
                <a:off x="434587" y="1560003"/>
                <a:ext cx="3243353" cy="660316"/>
              </a:xfrm>
              <a:prstGeom prst="rect">
                <a:avLst/>
              </a:prstGeom>
            </p:spPr>
          </p:pic>
          <p:sp>
            <p:nvSpPr>
              <p:cNvPr id="71" name="テキスト ボックス 70"/>
              <p:cNvSpPr txBox="1"/>
              <p:nvPr/>
            </p:nvSpPr>
            <p:spPr>
              <a:xfrm>
                <a:off x="1780207" y="1512433"/>
                <a:ext cx="56938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40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４</a:t>
                </a:r>
                <a:endParaRPr kumimoji="1" lang="ja-JP" altLang="en-US" sz="4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</p:grpSp>
      <p:grpSp>
        <p:nvGrpSpPr>
          <p:cNvPr id="9" name="グループ化 8"/>
          <p:cNvGrpSpPr/>
          <p:nvPr/>
        </p:nvGrpSpPr>
        <p:grpSpPr>
          <a:xfrm>
            <a:off x="189738" y="4858590"/>
            <a:ext cx="3187925" cy="3230722"/>
            <a:chOff x="432812" y="4731266"/>
            <a:chExt cx="3187925" cy="3230722"/>
          </a:xfrm>
        </p:grpSpPr>
        <p:sp>
          <p:nvSpPr>
            <p:cNvPr id="33" name="楕円 32"/>
            <p:cNvSpPr>
              <a:spLocks noChangeAspect="1"/>
            </p:cNvSpPr>
            <p:nvPr/>
          </p:nvSpPr>
          <p:spPr>
            <a:xfrm>
              <a:off x="444901" y="4786788"/>
              <a:ext cx="3175200" cy="3175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547092" y="5613938"/>
              <a:ext cx="298891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帰省</a:t>
              </a:r>
              <a:r>
                <a:rPr kumimoji="1" lang="ja-JP" altLang="en-US" sz="2800" u="sng" dirty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や往来</a:t>
              </a:r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は</a:t>
              </a:r>
              <a:endParaRPr kumimoji="1" lang="en-US" altLang="ja-JP" sz="2800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できるだけ控える</a:t>
              </a:r>
              <a:endParaRPr kumimoji="1" lang="ja-JP" altLang="en-US" sz="2800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00" name="テキスト ボックス 99"/>
            <p:cNvSpPr txBox="1"/>
            <p:nvPr/>
          </p:nvSpPr>
          <p:spPr>
            <a:xfrm>
              <a:off x="672604" y="6646501"/>
              <a:ext cx="274252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移動の必要性や</a:t>
              </a:r>
              <a:endPara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家族の状況等を踏まえ、</a:t>
              </a:r>
              <a:endPara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できれば延期を含め</a:t>
              </a:r>
              <a:endPara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慎重に検討する</a:t>
              </a:r>
              <a:endPara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grpSp>
          <p:nvGrpSpPr>
            <p:cNvPr id="72" name="グループ化 71"/>
            <p:cNvGrpSpPr/>
            <p:nvPr/>
          </p:nvGrpSpPr>
          <p:grpSpPr>
            <a:xfrm>
              <a:off x="432812" y="4731266"/>
              <a:ext cx="3187925" cy="707886"/>
              <a:chOff x="434587" y="1512433"/>
              <a:chExt cx="3243353" cy="707886"/>
            </a:xfrm>
          </p:grpSpPr>
          <p:pic>
            <p:nvPicPr>
              <p:cNvPr id="73" name="図 72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9603"/>
              <a:stretch/>
            </p:blipFill>
            <p:spPr>
              <a:xfrm>
                <a:off x="434587" y="1560003"/>
                <a:ext cx="3243353" cy="660316"/>
              </a:xfrm>
              <a:prstGeom prst="rect">
                <a:avLst/>
              </a:prstGeom>
            </p:spPr>
          </p:pic>
          <p:sp>
            <p:nvSpPr>
              <p:cNvPr id="74" name="テキスト ボックス 73"/>
              <p:cNvSpPr txBox="1"/>
              <p:nvPr/>
            </p:nvSpPr>
            <p:spPr>
              <a:xfrm>
                <a:off x="1780207" y="1512433"/>
                <a:ext cx="56938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40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５</a:t>
                </a:r>
              </a:p>
            </p:txBody>
          </p:sp>
        </p:grpSp>
      </p:grpSp>
      <p:grpSp>
        <p:nvGrpSpPr>
          <p:cNvPr id="10" name="グループ化 9"/>
          <p:cNvGrpSpPr/>
          <p:nvPr/>
        </p:nvGrpSpPr>
        <p:grpSpPr>
          <a:xfrm>
            <a:off x="3487239" y="5903926"/>
            <a:ext cx="3175201" cy="3230971"/>
            <a:chOff x="3609739" y="5649284"/>
            <a:chExt cx="3175201" cy="3230971"/>
          </a:xfrm>
        </p:grpSpPr>
        <p:sp>
          <p:nvSpPr>
            <p:cNvPr id="36" name="楕円 35"/>
            <p:cNvSpPr>
              <a:spLocks noChangeAspect="1"/>
            </p:cNvSpPr>
            <p:nvPr/>
          </p:nvSpPr>
          <p:spPr>
            <a:xfrm>
              <a:off x="3609739" y="5705055"/>
              <a:ext cx="3175200" cy="3175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3761692" y="6518243"/>
              <a:ext cx="293743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u="sng" dirty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医療機関</a:t>
              </a:r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を</a:t>
              </a:r>
              <a:endParaRPr kumimoji="1" lang="en-US" altLang="ja-JP" sz="2800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適切</a:t>
              </a:r>
              <a:r>
                <a:rPr kumimoji="1" lang="ja-JP" altLang="en-US" sz="2800" u="sng" dirty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に受診</a:t>
              </a:r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する</a:t>
              </a:r>
              <a:endParaRPr kumimoji="1" lang="ja-JP" altLang="en-US" sz="2800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3814748" y="7599426"/>
              <a:ext cx="283995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かかりつけ医、または</a:t>
              </a:r>
              <a:endPara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「受診・相談センター」に</a:t>
              </a:r>
              <a:endPara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事前に電話で連絡する</a:t>
              </a:r>
              <a:endParaRPr kumimoji="1"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grpSp>
          <p:nvGrpSpPr>
            <p:cNvPr id="75" name="グループ化 74"/>
            <p:cNvGrpSpPr/>
            <p:nvPr/>
          </p:nvGrpSpPr>
          <p:grpSpPr>
            <a:xfrm>
              <a:off x="3610946" y="5649284"/>
              <a:ext cx="3173994" cy="707886"/>
              <a:chOff x="434587" y="1512433"/>
              <a:chExt cx="3243353" cy="707886"/>
            </a:xfrm>
          </p:grpSpPr>
          <p:pic>
            <p:nvPicPr>
              <p:cNvPr id="76" name="図 75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9603"/>
              <a:stretch/>
            </p:blipFill>
            <p:spPr>
              <a:xfrm>
                <a:off x="434587" y="1560003"/>
                <a:ext cx="3243353" cy="660316"/>
              </a:xfrm>
              <a:prstGeom prst="rect">
                <a:avLst/>
              </a:prstGeom>
            </p:spPr>
          </p:pic>
          <p:sp>
            <p:nvSpPr>
              <p:cNvPr id="77" name="テキスト ボックス 76"/>
              <p:cNvSpPr txBox="1"/>
              <p:nvPr/>
            </p:nvSpPr>
            <p:spPr>
              <a:xfrm>
                <a:off x="1780207" y="1512433"/>
                <a:ext cx="56938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40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６</a:t>
                </a:r>
                <a:endParaRPr kumimoji="1" lang="ja-JP" altLang="en-US" sz="4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</p:grpSp>
      <p:grpSp>
        <p:nvGrpSpPr>
          <p:cNvPr id="11" name="グループ化 10"/>
          <p:cNvGrpSpPr/>
          <p:nvPr/>
        </p:nvGrpSpPr>
        <p:grpSpPr>
          <a:xfrm>
            <a:off x="6994645" y="5888756"/>
            <a:ext cx="3216032" cy="3227512"/>
            <a:chOff x="6816522" y="5680414"/>
            <a:chExt cx="3216032" cy="3227512"/>
          </a:xfrm>
        </p:grpSpPr>
        <p:sp>
          <p:nvSpPr>
            <p:cNvPr id="39" name="楕円 38"/>
            <p:cNvSpPr>
              <a:spLocks noChangeAspect="1"/>
            </p:cNvSpPr>
            <p:nvPr/>
          </p:nvSpPr>
          <p:spPr>
            <a:xfrm>
              <a:off x="6844138" y="5732726"/>
              <a:ext cx="3175200" cy="3175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6971095" y="6462460"/>
              <a:ext cx="3022778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u="sng" dirty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差別、</a:t>
              </a:r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誹謗中傷、</a:t>
              </a:r>
              <a:endParaRPr kumimoji="1" lang="en-US" altLang="ja-JP" sz="2800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個人</a:t>
              </a:r>
              <a:r>
                <a:rPr kumimoji="1" lang="ja-JP" altLang="en-US" sz="2800" u="sng" dirty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の特定</a:t>
              </a:r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は</a:t>
              </a:r>
              <a:endParaRPr kumimoji="1" lang="en-US" altLang="ja-JP" sz="2800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2800" u="sng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絶対しない</a:t>
              </a:r>
              <a:endParaRPr kumimoji="1" lang="ja-JP" altLang="en-US" sz="2800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7195463" y="7891456"/>
              <a:ext cx="25086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誰もが感染する</a:t>
              </a:r>
              <a:r>
                <a:rPr kumimoji="1" lang="ja-JP" altLang="en-US" sz="1600" dirty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可能性</a:t>
              </a:r>
              <a:r>
                <a:rPr kumimoji="1" lang="ja-JP" altLang="en-US" sz="1600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があり、思いやりをもって</a:t>
              </a:r>
              <a:endParaRPr kumimoji="1"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温かく迎える</a:t>
              </a:r>
              <a:endParaRPr kumimoji="1"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grpSp>
          <p:nvGrpSpPr>
            <p:cNvPr id="78" name="グループ化 77"/>
            <p:cNvGrpSpPr/>
            <p:nvPr/>
          </p:nvGrpSpPr>
          <p:grpSpPr>
            <a:xfrm>
              <a:off x="6816522" y="5680414"/>
              <a:ext cx="3216032" cy="707886"/>
              <a:chOff x="434587" y="1512433"/>
              <a:chExt cx="3243353" cy="707886"/>
            </a:xfrm>
          </p:grpSpPr>
          <p:pic>
            <p:nvPicPr>
              <p:cNvPr id="80" name="図 79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9603"/>
              <a:stretch/>
            </p:blipFill>
            <p:spPr>
              <a:xfrm>
                <a:off x="434587" y="1560003"/>
                <a:ext cx="3243353" cy="660316"/>
              </a:xfrm>
              <a:prstGeom prst="rect">
                <a:avLst/>
              </a:prstGeom>
            </p:spPr>
          </p:pic>
          <p:sp>
            <p:nvSpPr>
              <p:cNvPr id="86" name="テキスト ボックス 85"/>
              <p:cNvSpPr txBox="1"/>
              <p:nvPr/>
            </p:nvSpPr>
            <p:spPr>
              <a:xfrm>
                <a:off x="1780207" y="1512433"/>
                <a:ext cx="56938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40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７</a:t>
                </a:r>
              </a:p>
            </p:txBody>
          </p:sp>
        </p:grpSp>
      </p:grpSp>
      <p:sp>
        <p:nvSpPr>
          <p:cNvPr id="87" name="正方形/長方形 86"/>
          <p:cNvSpPr/>
          <p:nvPr/>
        </p:nvSpPr>
        <p:spPr>
          <a:xfrm>
            <a:off x="140761" y="479175"/>
            <a:ext cx="377379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kumimoji="1" lang="ja-JP" altLang="en-US" b="1" u="sng" dirty="0" smtClean="0">
                <a:ln w="6600">
                  <a:solidFill>
                    <a:srgbClr val="E6195E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rgbClr val="E6195E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いわき市から市民の皆様へのお願い</a:t>
            </a:r>
            <a:endParaRPr kumimoji="1" lang="ja-JP" altLang="en-US" b="1" u="sng" dirty="0">
              <a:ln w="6600">
                <a:solidFill>
                  <a:srgbClr val="E6195E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tl" rotWithShape="0">
                  <a:srgbClr val="E6195E"/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10497880" y="8037542"/>
            <a:ext cx="292900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kumimoji="1" lang="ja-JP" altLang="en-US" b="1" u="sng" spc="300" dirty="0" smtClean="0">
                <a:ln w="6600">
                  <a:solidFill>
                    <a:srgbClr val="E6195E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rgbClr val="E6195E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ご協力をお願いします！</a:t>
            </a:r>
            <a:endParaRPr kumimoji="1" lang="ja-JP" altLang="en-US" b="1" u="sng" spc="300" dirty="0">
              <a:ln w="6600">
                <a:solidFill>
                  <a:srgbClr val="E6195E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tl" rotWithShape="0">
                  <a:srgbClr val="E6195E"/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4276672" y="5111141"/>
            <a:ext cx="4979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n w="635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（令和２年１２月２８日～令和３年１月１１日）</a:t>
            </a:r>
            <a:endParaRPr kumimoji="1" lang="ja-JP" altLang="en-US" dirty="0">
              <a:ln w="6350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5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142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729</TotalTime>
  <Words>244</Words>
  <Application>Microsoft Office PowerPoint</Application>
  <PresentationFormat>ユーザー設定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HGPｺﾞｼｯｸM</vt:lpstr>
      <vt:lpstr>HGP創英角ｺﾞｼｯｸUB</vt:lpstr>
      <vt:lpstr>HGSｺﾞｼｯｸM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学</dc:creator>
  <cp:lastModifiedBy>桑名　里佳</cp:lastModifiedBy>
  <cp:revision>119</cp:revision>
  <cp:lastPrinted>2020-12-22T05:51:17Z</cp:lastPrinted>
  <dcterms:created xsi:type="dcterms:W3CDTF">2020-12-16T06:46:19Z</dcterms:created>
  <dcterms:modified xsi:type="dcterms:W3CDTF">2020-12-25T07:43:22Z</dcterms:modified>
</cp:coreProperties>
</file>